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handoutMasterIdLst>
    <p:handoutMasterId r:id="rId26"/>
  </p:handoutMasterIdLst>
  <p:sldIdLst>
    <p:sldId id="256" r:id="rId2"/>
    <p:sldId id="258" r:id="rId3"/>
    <p:sldId id="259" r:id="rId4"/>
    <p:sldId id="260" r:id="rId5"/>
    <p:sldId id="261" r:id="rId6"/>
    <p:sldId id="262" r:id="rId7"/>
    <p:sldId id="294" r:id="rId8"/>
    <p:sldId id="263" r:id="rId9"/>
    <p:sldId id="295" r:id="rId10"/>
    <p:sldId id="301" r:id="rId11"/>
    <p:sldId id="271" r:id="rId12"/>
    <p:sldId id="308" r:id="rId13"/>
    <p:sldId id="272" r:id="rId14"/>
    <p:sldId id="296" r:id="rId15"/>
    <p:sldId id="297" r:id="rId16"/>
    <p:sldId id="298" r:id="rId17"/>
    <p:sldId id="299" r:id="rId18"/>
    <p:sldId id="300" r:id="rId19"/>
    <p:sldId id="302" r:id="rId20"/>
    <p:sldId id="303" r:id="rId21"/>
    <p:sldId id="304" r:id="rId22"/>
    <p:sldId id="305" r:id="rId23"/>
    <p:sldId id="307" r:id="rId24"/>
    <p:sldId id="306" r:id="rId25"/>
  </p:sldIdLst>
  <p:sldSz cx="17068800" cy="9601200"/>
  <p:notesSz cx="6858000" cy="9144000"/>
  <p:defaultTextStyle>
    <a:defPPr>
      <a:defRPr lang="ko-KR"/>
    </a:defPPr>
    <a:lvl1pPr marL="0" algn="l" defTabSz="1018550" rtl="0" eaLnBrk="1" latinLnBrk="1" hangingPunct="1">
      <a:defRPr sz="2005" kern="1200">
        <a:solidFill>
          <a:schemeClr val="tx1"/>
        </a:solidFill>
        <a:latin typeface="+mn-lt"/>
        <a:ea typeface="+mn-ea"/>
        <a:cs typeface="+mn-cs"/>
      </a:defRPr>
    </a:lvl1pPr>
    <a:lvl2pPr marL="509275" algn="l" defTabSz="1018550" rtl="0" eaLnBrk="1" latinLnBrk="1" hangingPunct="1">
      <a:defRPr sz="2005" kern="1200">
        <a:solidFill>
          <a:schemeClr val="tx1"/>
        </a:solidFill>
        <a:latin typeface="+mn-lt"/>
        <a:ea typeface="+mn-ea"/>
        <a:cs typeface="+mn-cs"/>
      </a:defRPr>
    </a:lvl2pPr>
    <a:lvl3pPr marL="1018550" algn="l" defTabSz="1018550" rtl="0" eaLnBrk="1" latinLnBrk="1" hangingPunct="1">
      <a:defRPr sz="2005" kern="1200">
        <a:solidFill>
          <a:schemeClr val="tx1"/>
        </a:solidFill>
        <a:latin typeface="+mn-lt"/>
        <a:ea typeface="+mn-ea"/>
        <a:cs typeface="+mn-cs"/>
      </a:defRPr>
    </a:lvl3pPr>
    <a:lvl4pPr marL="1527825" algn="l" defTabSz="1018550" rtl="0" eaLnBrk="1" latinLnBrk="1" hangingPunct="1">
      <a:defRPr sz="2005" kern="1200">
        <a:solidFill>
          <a:schemeClr val="tx1"/>
        </a:solidFill>
        <a:latin typeface="+mn-lt"/>
        <a:ea typeface="+mn-ea"/>
        <a:cs typeface="+mn-cs"/>
      </a:defRPr>
    </a:lvl4pPr>
    <a:lvl5pPr marL="2037100" algn="l" defTabSz="1018550" rtl="0" eaLnBrk="1" latinLnBrk="1" hangingPunct="1">
      <a:defRPr sz="2005" kern="1200">
        <a:solidFill>
          <a:schemeClr val="tx1"/>
        </a:solidFill>
        <a:latin typeface="+mn-lt"/>
        <a:ea typeface="+mn-ea"/>
        <a:cs typeface="+mn-cs"/>
      </a:defRPr>
    </a:lvl5pPr>
    <a:lvl6pPr marL="2546375" algn="l" defTabSz="1018550" rtl="0" eaLnBrk="1" latinLnBrk="1" hangingPunct="1">
      <a:defRPr sz="2005" kern="1200">
        <a:solidFill>
          <a:schemeClr val="tx1"/>
        </a:solidFill>
        <a:latin typeface="+mn-lt"/>
        <a:ea typeface="+mn-ea"/>
        <a:cs typeface="+mn-cs"/>
      </a:defRPr>
    </a:lvl6pPr>
    <a:lvl7pPr marL="3055650" algn="l" defTabSz="1018550" rtl="0" eaLnBrk="1" latinLnBrk="1" hangingPunct="1">
      <a:defRPr sz="2005" kern="1200">
        <a:solidFill>
          <a:schemeClr val="tx1"/>
        </a:solidFill>
        <a:latin typeface="+mn-lt"/>
        <a:ea typeface="+mn-ea"/>
        <a:cs typeface="+mn-cs"/>
      </a:defRPr>
    </a:lvl7pPr>
    <a:lvl8pPr marL="3564926" algn="l" defTabSz="1018550" rtl="0" eaLnBrk="1" latinLnBrk="1" hangingPunct="1">
      <a:defRPr sz="2005" kern="1200">
        <a:solidFill>
          <a:schemeClr val="tx1"/>
        </a:solidFill>
        <a:latin typeface="+mn-lt"/>
        <a:ea typeface="+mn-ea"/>
        <a:cs typeface="+mn-cs"/>
      </a:defRPr>
    </a:lvl8pPr>
    <a:lvl9pPr marL="4074201" algn="l" defTabSz="1018550" rtl="0" eaLnBrk="1" latinLnBrk="1" hangingPunct="1">
      <a:defRPr sz="20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15959"/>
    <a:srgbClr val="2AC2F0"/>
    <a:srgbClr val="696CFF"/>
    <a:srgbClr val="F8E268"/>
    <a:srgbClr val="FECC50"/>
    <a:srgbClr val="FFFF55"/>
    <a:srgbClr val="F65857"/>
    <a:srgbClr val="89898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F7261-8B65-4E9D-9EE6-DFA5AF6860C8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647B6-D39C-408E-90C3-33A46AD0C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21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89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41974021"/>
              </p:ext>
            </p:extLst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업데이트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2019.07.15</a:t>
                      </a:r>
                    </a:p>
                  </a:txBody>
                  <a:tcPr marL="128016" marR="128016" marT="55329" marB="5532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최초작성일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2019.07.10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5864650"/>
              </p:ext>
            </p:extLst>
          </p:nvPr>
        </p:nvGraphicFramePr>
        <p:xfrm>
          <a:off x="11181531" y="427941"/>
          <a:ext cx="5741043" cy="832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543"/>
                <a:gridCol w="1728487"/>
                <a:gridCol w="3249013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21920" marR="12192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15777956" y="8995867"/>
            <a:ext cx="907301" cy="442629"/>
          </a:xfrm>
          <a:prstGeom prst="rect">
            <a:avLst/>
          </a:prstGeom>
        </p:spPr>
        <p:txBody>
          <a:bodyPr vert="horz" lIns="96012" tIns="48006" rIns="96012" bIns="48006" rtlCol="0" anchor="ctr"/>
          <a:lstStyle>
            <a:defPPr>
              <a:defRPr lang="ko-KR"/>
            </a:defPPr>
            <a:lvl1pPr marL="0" algn="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 kumimoji="0" sz="9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945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 </a:t>
            </a:r>
            <a:fld id="{5E0BA70C-C187-4DAE-BE87-90A7BE28FE34}" type="slidenum">
              <a:rPr lang="ko-KR" altLang="en-US" sz="945" b="1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pPr algn="l">
                <a:defRPr/>
              </a:pPr>
              <a:t>‹#›</a:t>
            </a:fld>
            <a:endParaRPr lang="ko-KR" altLang="en-US" sz="945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16365321" y="9206270"/>
            <a:ext cx="302400" cy="218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5"/>
          </a:p>
        </p:txBody>
      </p:sp>
    </p:spTree>
    <p:extLst>
      <p:ext uri="{BB962C8B-B14F-4D97-AF65-F5344CB8AC3E}">
        <p14:creationId xmlns:p14="http://schemas.microsoft.com/office/powerpoint/2010/main" val="874175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33149002"/>
              </p:ext>
            </p:extLst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화면번호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업데이트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2019.07.31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최초작성일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2019.07.10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31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53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9" r:id="rId2"/>
    <p:sldLayoutId id="2147483703" r:id="rId3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1430" y="2394634"/>
            <a:ext cx="293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CNU Design Guide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20731" y="3380681"/>
            <a:ext cx="1385885" cy="3464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33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1429" y="8151822"/>
            <a:ext cx="623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kern="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</a:rPr>
              <a:t>©2018 Lee Ho Wan. All rights reserved. </a:t>
            </a:r>
          </a:p>
          <a:p>
            <a:pPr lvl="0" fontAlgn="base" latinLnBrk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kern="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</a:rPr>
              <a:t>This Document is copyrighted by Lee Ho Wan and may not be reproduced without permission.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20733" y="7715496"/>
            <a:ext cx="1184217" cy="259818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CONFIDENTIAL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1431" y="3605432"/>
            <a:ext cx="2117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Update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2019.07.31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Lee Ho Wan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38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공통영역 정의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769721" y="927734"/>
            <a:ext cx="3863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Bar </a:t>
            </a:r>
            <a:r>
              <a:rPr lang="ko-KR" altLang="en-US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타이틀</a:t>
            </a:r>
            <a:r>
              <a:rPr lang="en-US" altLang="ko-KR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/Sub Menu </a:t>
            </a:r>
            <a:r>
              <a:rPr lang="ko-KR" altLang="en-US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</a:t>
            </a:r>
            <a:r>
              <a:rPr lang="en-US" altLang="ko-KR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공통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1222"/>
            <a:ext cx="17068800" cy="2222500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3809682" y="273471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193318" y="273471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709900" y="295071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77318" y="3361199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3527800" y="3145199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4396018" y="3145199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139937"/>
              </p:ext>
            </p:extLst>
          </p:nvPr>
        </p:nvGraphicFramePr>
        <p:xfrm>
          <a:off x="444471" y="5939739"/>
          <a:ext cx="4305782" cy="2580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57"/>
                <a:gridCol w="1296365"/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| LM | 12 | 959595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Bg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Color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fbfbfb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구분라인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: 1px | f4f4f4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+mn-ea"/>
                        </a:rPr>
                        <a:t>타이틀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: B | RM | 24 | 000000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smtClean="0">
                          <a:latin typeface="맑은 고딕" panose="020B0503020000020004" pitchFamily="50" charset="-127"/>
                          <a:ea typeface="+mn-ea"/>
                        </a:rPr>
                        <a:t>선택된 </a:t>
                      </a:r>
                      <a:r>
                        <a:rPr lang="en-US" altLang="ko-KR" sz="900" b="1" dirty="0" smtClean="0">
                          <a:latin typeface="맑은 고딕" panose="020B0503020000020004" pitchFamily="50" charset="-127"/>
                          <a:ea typeface="+mn-ea"/>
                        </a:rPr>
                        <a:t>Tab : </a:t>
                      </a:r>
                    </a:p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 Color : 4785f0</a:t>
                      </a:r>
                    </a:p>
                    <a:p>
                      <a:pPr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: 1px |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3869be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B | CM | 14 |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smtClean="0">
                          <a:latin typeface="맑은 고딕" panose="020B0503020000020004" pitchFamily="50" charset="-127"/>
                          <a:ea typeface="+mn-ea"/>
                        </a:rPr>
                        <a:t>선택되지 않은 </a:t>
                      </a:r>
                      <a:r>
                        <a:rPr lang="en-US" altLang="ko-KR" sz="900" b="1" dirty="0" smtClean="0">
                          <a:latin typeface="맑은 고딕" panose="020B0503020000020004" pitchFamily="50" charset="-127"/>
                          <a:ea typeface="+mn-ea"/>
                        </a:rPr>
                        <a:t>Tab : </a:t>
                      </a:r>
                    </a:p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 Color : f4f4f4</a:t>
                      </a:r>
                    </a:p>
                    <a:p>
                      <a:pPr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: 1px |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e1e1e1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B | CM | 14 | 898989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21" name="직선 연결선 20"/>
          <p:cNvCxnSpPr/>
          <p:nvPr/>
        </p:nvCxnSpPr>
        <p:spPr>
          <a:xfrm>
            <a:off x="2736157" y="2001688"/>
            <a:ext cx="0" cy="3084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0" y="4812876"/>
            <a:ext cx="273615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10428" y="4698959"/>
            <a:ext cx="74251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좌측 정렬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2990780" y="2001688"/>
            <a:ext cx="0" cy="3084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2990780" y="4812876"/>
            <a:ext cx="407802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732425" y="4689765"/>
            <a:ext cx="74251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우측 정렬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331134" y="3703782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6802043" y="3703782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1330920" y="4396273"/>
            <a:ext cx="1547112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479197" y="4273162"/>
            <a:ext cx="85953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Width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가변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71760" y="7708074"/>
            <a:ext cx="467628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050" b="1" dirty="0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⑤⑥번 영역의 텍스트가 </a:t>
            </a:r>
            <a:r>
              <a:rPr lang="en-US" altLang="ko-KR" sz="1050" b="1" dirty="0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100px </a:t>
            </a:r>
            <a:r>
              <a:rPr lang="ko-KR" altLang="en-US" sz="1050" b="1" dirty="0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넘는 경우 좌</a:t>
            </a:r>
            <a:r>
              <a:rPr lang="en-US" altLang="ko-KR" sz="1050" b="1" dirty="0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50" b="1" dirty="0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 </a:t>
            </a:r>
            <a:r>
              <a:rPr lang="en-US" altLang="ko-KR" sz="1050" b="1" dirty="0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Padding 30px </a:t>
            </a:r>
            <a:r>
              <a:rPr lang="ko-KR" altLang="en-US" sz="1050" b="1" dirty="0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ko-KR" altLang="en-US" sz="1050" b="1" dirty="0">
              <a:solidFill>
                <a:srgbClr val="FF5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1430" y="2394634"/>
            <a:ext cx="3340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화면 상세 가이드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20731" y="3380681"/>
            <a:ext cx="1385885" cy="3464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33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32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43"/>
            <a:ext cx="11332800" cy="6374700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590603"/>
              </p:ext>
            </p:extLst>
          </p:nvPr>
        </p:nvGraphicFramePr>
        <p:xfrm>
          <a:off x="12763018" y="427942"/>
          <a:ext cx="4305782" cy="4946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57"/>
                <a:gridCol w="1296365"/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이미지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img_bg_01~07.jpg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이미지 위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DIMM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처리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000000 | 40%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rgbClr val="FF505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900" b="1" baseline="0" dirty="0" err="1" smtClean="0">
                          <a:solidFill>
                            <a:srgbClr val="FF505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퍼블리싱은</a:t>
                      </a:r>
                      <a:r>
                        <a:rPr lang="ko-KR" altLang="en-US" sz="900" b="1" baseline="0" dirty="0" smtClean="0">
                          <a:solidFill>
                            <a:srgbClr val="FF505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="1" baseline="0" dirty="0" smtClean="0">
                          <a:solidFill>
                            <a:srgbClr val="FF505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img_bg_01.jpg </a:t>
                      </a:r>
                      <a:r>
                        <a:rPr lang="ko-KR" altLang="en-US" sz="900" b="1" baseline="0" dirty="0" smtClean="0">
                          <a:solidFill>
                            <a:srgbClr val="FF505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이미지로 제작</a:t>
                      </a:r>
                      <a:endParaRPr lang="en-US" altLang="ko-KR" sz="900" b="1" dirty="0" smtClean="0">
                        <a:solidFill>
                          <a:srgbClr val="FF505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2dccd2 | 80%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+mn-ea"/>
                        </a:rPr>
                        <a:t>logo_home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u="sng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구분 라인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| 50%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icon_login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u="sng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R | LM | 30 | </a:t>
                      </a:r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입력 필드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ID 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아이콘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icon_login_id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비번 아이콘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icon_login_pw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입력 시 텍스트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B | LM | 12 | 000000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 Color : 4785f0</a:t>
                      </a:r>
                    </a:p>
                    <a:p>
                      <a:pPr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: 1px |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3869be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B | CM | 16 |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000000 | 80%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logo_footer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u="sng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 | LM | 11 | 959595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965839"/>
              </p:ext>
            </p:extLst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 로그인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00-01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" name="타원 23"/>
          <p:cNvSpPr/>
          <p:nvPr/>
        </p:nvSpPr>
        <p:spPr>
          <a:xfrm>
            <a:off x="6229283" y="85352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594148" y="2043739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076286" y="289995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403507" y="2525877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819144" y="2525877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642253" y="2525877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080038" y="3199208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474968" y="2983208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468416" y="299037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012794" y="4220655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702148" y="4328655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534253" y="4328655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40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244"/>
            <a:ext cx="11332800" cy="6374700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658795"/>
              </p:ext>
            </p:extLst>
          </p:nvPr>
        </p:nvGraphicFramePr>
        <p:xfrm>
          <a:off x="12763018" y="427942"/>
          <a:ext cx="4305782" cy="1283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57"/>
                <a:gridCol w="1296365"/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Top Bar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가이드 참고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LNB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가이드 참고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대시보드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전체 영역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fbfbfb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9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각 항목 별 가이드는 다음 페이지 참고</a:t>
                      </a:r>
                      <a:endParaRPr lang="en-US" altLang="ko-KR" sz="900" b="1" u="sng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758222"/>
              </p:ext>
            </p:extLst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서비스메인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대시보드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 00-02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0" y="870551"/>
            <a:ext cx="1165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11485789" y="301244"/>
            <a:ext cx="0" cy="5693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11358236" y="491856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8401050" y="6670220"/>
            <a:ext cx="36820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11485789" y="870551"/>
            <a:ext cx="0" cy="57996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1385718" y="3452598"/>
            <a:ext cx="117211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페이지 계속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01965" y="870551"/>
            <a:ext cx="0" cy="6749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0" y="7001164"/>
            <a:ext cx="7019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242982" y="6875325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242096" y="2328997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429164" y="4682836"/>
            <a:ext cx="0" cy="3066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9578110" y="4682836"/>
            <a:ext cx="0" cy="3066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2436413" y="6962117"/>
            <a:ext cx="714169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54074" y="6846701"/>
            <a:ext cx="149912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 내 중앙 정렬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701965" y="7303862"/>
            <a:ext cx="1063083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1323565" y="4682836"/>
            <a:ext cx="0" cy="3066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602726" y="7188470"/>
            <a:ext cx="801823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2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175454"/>
              </p:ext>
            </p:extLst>
          </p:nvPr>
        </p:nvGraphicFramePr>
        <p:xfrm>
          <a:off x="12763018" y="427942"/>
          <a:ext cx="4305782" cy="4580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57"/>
                <a:gridCol w="1296365"/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0397d6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Corner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Round : 5px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 | LM | 15 | 000000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RBT | M | RM | 14 | 898989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정수영역 회색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RBT | M | CM | 40 | e1e1e1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정수영역 검정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RBT | M | CM | 40 | 464646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소수점 이하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RBT | L | CM | 24 | 464646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좌측 별도 가이드 참고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u="none" baseline="0" dirty="0" smtClean="0">
                        <a:solidFill>
                          <a:srgbClr val="FF505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baseline="0" dirty="0" smtClean="0">
                          <a:solidFill>
                            <a:srgbClr val="FF505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900" b="1" u="none" baseline="0" dirty="0" smtClean="0">
                          <a:solidFill>
                            <a:srgbClr val="FF505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이미지 추가 필요 시 요청 바랍니다</a:t>
                      </a:r>
                      <a:r>
                        <a:rPr lang="en-US" altLang="ko-KR" sz="900" b="1" u="none" baseline="0" dirty="0" smtClean="0">
                          <a:solidFill>
                            <a:srgbClr val="FF505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RBT | B | CM | 60 | 0397d6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그래프 영역 중앙에 표시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RBT | B | LM | 24 | 0397d6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⑥번 영역 우측에 표시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RBT | M | CM | 898989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RBT | M | CM | 898989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구분 라인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f4f4f4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RBT | R | LM | 15 | 898989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RBT | B | RM | 18 | 2dccd2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RBT | R | RM | 15 | b7b7b7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491859"/>
              </p:ext>
            </p:extLst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서비스메인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대시보드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– Card 01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 00-02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3" y="813957"/>
            <a:ext cx="3714286" cy="4666667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2244436" y="85352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422399" y="106952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168071" y="1519972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530399" y="1735972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952071" y="2909958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66410" y="5877920"/>
            <a:ext cx="335904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83788" y="5762504"/>
            <a:ext cx="521297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350px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433455" y="1016000"/>
            <a:ext cx="0" cy="42579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77138" y="2914150"/>
            <a:ext cx="521297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450px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093089" y="3685812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698396" y="3912234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008142" y="4447943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270029" y="4447943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530399" y="4663943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314399" y="4995359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829877" y="4872226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622451" y="4872226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622451" y="1214464"/>
            <a:ext cx="1605331" cy="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227782" y="1099048"/>
            <a:ext cx="189507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Title Bar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</a:t>
            </a:r>
            <a:r>
              <a:rPr lang="en-US" altLang="ko-KR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Bg</a:t>
            </a:r>
            <a:r>
              <a:rPr lang="en-US" altLang="ko-KR" sz="900" b="1" dirty="0">
                <a:latin typeface="맑은 고딕" panose="020B0503020000020004" pitchFamily="50" charset="-127"/>
              </a:rPr>
              <a:t> Color : </a:t>
            </a:r>
            <a:r>
              <a:rPr lang="en-US" altLang="ko-KR" sz="900" b="1" dirty="0" err="1">
                <a:latin typeface="맑은 고딕" panose="020B0503020000020004" pitchFamily="50" charset="-127"/>
              </a:rPr>
              <a:t>fbfbfb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730451" y="3463636"/>
            <a:ext cx="296604" cy="296604"/>
          </a:xfrm>
          <a:prstGeom prst="ellipse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027055" y="3611938"/>
            <a:ext cx="1634836" cy="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682547" y="3496522"/>
            <a:ext cx="219964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그림자 처리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</a:t>
            </a:r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포토샵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가이드 참고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399" y="3950223"/>
            <a:ext cx="3486150" cy="408622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586" y="5743611"/>
            <a:ext cx="3555555" cy="203174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843" y="5743611"/>
            <a:ext cx="3555555" cy="2031746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667" y="8036448"/>
            <a:ext cx="761905" cy="761905"/>
          </a:xfrm>
          <a:prstGeom prst="rect">
            <a:avLst/>
          </a:prstGeom>
        </p:spPr>
      </p:pic>
      <p:sp>
        <p:nvSpPr>
          <p:cNvPr id="62" name="타원 61"/>
          <p:cNvSpPr/>
          <p:nvPr/>
        </p:nvSpPr>
        <p:spPr>
          <a:xfrm>
            <a:off x="11063655" y="568043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5126247" y="568043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5126247" y="803546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240677" y="7154122"/>
            <a:ext cx="205537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배경 기본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graph_back.png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426108" y="7154122"/>
            <a:ext cx="165301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값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graph_blue.png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4284243" y="8828612"/>
            <a:ext cx="1936749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 꼭지점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graph_point.png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94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4" y="813957"/>
            <a:ext cx="3814301" cy="4672519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34255"/>
              </p:ext>
            </p:extLst>
          </p:nvPr>
        </p:nvGraphicFramePr>
        <p:xfrm>
          <a:off x="12763018" y="427942"/>
          <a:ext cx="4305782" cy="37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57"/>
                <a:gridCol w="1296365"/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f4a31f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Corner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Round : 5px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선택된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Tab : 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252525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 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000000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 | CM | 12 | 000000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선택되지 않은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Tab : 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 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e1e1e1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 | CM | 12 | 898989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900" b="1" u="non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그래프영역</a:t>
                      </a:r>
                      <a:endParaRPr lang="ko-KR" altLang="en-US" sz="900" b="1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X/Y 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값 텍스트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RBT | M | CM | 14 | 898989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X </a:t>
                      </a:r>
                      <a:r>
                        <a:rPr lang="ko-KR" altLang="en-US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값 </a:t>
                      </a:r>
                      <a:r>
                        <a:rPr lang="ko-KR" altLang="en-US" sz="900" b="1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그리드</a:t>
                      </a:r>
                      <a:r>
                        <a:rPr lang="ko-KR" altLang="en-US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흰색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컬러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fefaf4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비교값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그래프 라인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2px | e1e1e1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현재값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그래프 라인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2px |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f4a31f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현재값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그래프 채움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f4a31f | 20%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Y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값 </a:t>
                      </a:r>
                      <a:r>
                        <a:rPr lang="ko-KR" altLang="en-US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그리드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라인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ebebeb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332471"/>
              </p:ext>
            </p:extLst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서비스메인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대시보드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– Card 02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 00-02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2244436" y="85352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349238" y="96152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091709" y="997527"/>
            <a:ext cx="868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671782" y="2235199"/>
            <a:ext cx="32881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433455" y="1016000"/>
            <a:ext cx="0" cy="12191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01549" y="1492002"/>
            <a:ext cx="16562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Card 01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가이드와 동일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4091709" y="4830618"/>
            <a:ext cx="868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091709" y="5273963"/>
            <a:ext cx="868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4433455" y="4822153"/>
            <a:ext cx="0" cy="4760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301549" y="4936875"/>
            <a:ext cx="16562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Card 01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가이드와 동일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923635" y="2610437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099854" y="3312676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244436" y="3400879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550114" y="3042216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3430340" y="3594615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1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9" y="813955"/>
            <a:ext cx="3715200" cy="4667815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168051"/>
              </p:ext>
            </p:extLst>
          </p:nvPr>
        </p:nvGraphicFramePr>
        <p:xfrm>
          <a:off x="12763018" y="427942"/>
          <a:ext cx="4305782" cy="3189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57"/>
                <a:gridCol w="1296365"/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c1d72e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Corner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Round : 5px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오늘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900" b="1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현월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사각 박스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14*14px | c1d72e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RM | 12 | 898989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일평균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월평균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사각 박스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14*14px | 898989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RM | 12 | 898989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900" b="1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Y 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값 텍스트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RBT | M | CM | 14 | 898989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Y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값 </a:t>
                      </a:r>
                      <a:r>
                        <a:rPr lang="ko-KR" altLang="en-US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그리드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라인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ebebeb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오늘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현월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c1d72e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일평균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월푱균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898989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X 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값 텍스트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 | CM | 13 | 898989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408628"/>
              </p:ext>
            </p:extLst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서비스메인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대시보드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– Card 03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 00-02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2132114" y="90969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024114" y="1607869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57379" y="196389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240114" y="212058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642314" y="324804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024114" y="4582906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909138" y="1607869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4091709" y="997527"/>
            <a:ext cx="868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091709" y="1458186"/>
            <a:ext cx="868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4433455" y="1006376"/>
            <a:ext cx="0" cy="4760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301549" y="1121098"/>
            <a:ext cx="16562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Card 01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가이드와 동일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65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9" y="825553"/>
            <a:ext cx="3715200" cy="4667815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15682"/>
              </p:ext>
            </p:extLst>
          </p:nvPr>
        </p:nvGraphicFramePr>
        <p:xfrm>
          <a:off x="12763018" y="427942"/>
          <a:ext cx="4305782" cy="2911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57"/>
                <a:gridCol w="1296365"/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ed666e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Corner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Round : 5px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오늘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900" b="1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현월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사각 박스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14*14px | ed666e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RM | 12 | 898989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일평균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월평균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사각 박스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14*14px | 898989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RM | 12 | 898989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900" b="1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X </a:t>
                      </a:r>
                      <a:r>
                        <a:rPr lang="ko-KR" altLang="en-US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값 </a:t>
                      </a:r>
                      <a:r>
                        <a:rPr lang="ko-KR" altLang="en-US" sz="900" b="1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그리드</a:t>
                      </a:r>
                      <a:r>
                        <a:rPr lang="ko-KR" altLang="en-US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흰색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컬러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fef7f8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현재값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그래프 라인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2px |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ed666e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현재값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그래프 채움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ed666e | 20%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52297"/>
              </p:ext>
            </p:extLst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서비스메인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대시보드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– Card 04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 00-02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2132114" y="90969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617762" y="1607869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379875" y="2348177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1642314" y="324804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07901" y="1607869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091709" y="997527"/>
            <a:ext cx="868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091709" y="1458186"/>
            <a:ext cx="868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433455" y="1006376"/>
            <a:ext cx="0" cy="4760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01549" y="1121098"/>
            <a:ext cx="16562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Card 02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가이드와 동일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091709" y="2224805"/>
            <a:ext cx="868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4433455" y="1458186"/>
            <a:ext cx="0" cy="76661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01549" y="1720295"/>
            <a:ext cx="16562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Card 03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가이드와 동일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091709" y="4312223"/>
            <a:ext cx="868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091709" y="5282041"/>
            <a:ext cx="868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433455" y="4304191"/>
            <a:ext cx="0" cy="9778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301549" y="4681716"/>
            <a:ext cx="1656223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Card 01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가이드와 동일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4433455" y="2237531"/>
            <a:ext cx="0" cy="20746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01549" y="3159461"/>
            <a:ext cx="16562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Card 02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가이드와 동일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91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946912"/>
              </p:ext>
            </p:extLst>
          </p:nvPr>
        </p:nvGraphicFramePr>
        <p:xfrm>
          <a:off x="12763018" y="427942"/>
          <a:ext cx="4305782" cy="3097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57"/>
                <a:gridCol w="1296365"/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b7b7b7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Corner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Round : 5px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선택된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Tab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2dccd2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2cacb1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 | CM | 15 |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선택되지 않은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Tab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f4f4f4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e1e1e1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 | CM | 15 | 898989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u="none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img_map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지도 이미지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좌측 별도 가이드 참고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016722"/>
              </p:ext>
            </p:extLst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서비스메인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대시보드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 – Card 05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 00-02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244"/>
            <a:ext cx="4843727" cy="9299956"/>
          </a:xfrm>
          <a:prstGeom prst="rect">
            <a:avLst/>
          </a:prstGeom>
        </p:spPr>
      </p:pic>
      <p:cxnSp>
        <p:nvCxnSpPr>
          <p:cNvPr id="34" name="직선 연결선 33"/>
          <p:cNvCxnSpPr/>
          <p:nvPr/>
        </p:nvCxnSpPr>
        <p:spPr>
          <a:xfrm>
            <a:off x="4747491" y="498763"/>
            <a:ext cx="868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747491" y="959422"/>
            <a:ext cx="868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5089237" y="507612"/>
            <a:ext cx="0" cy="4760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957331" y="622334"/>
            <a:ext cx="16562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Card 01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가이드와 동일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421863" y="377083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535172" y="983614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348920" y="983614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348920" y="251685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343801" y="312378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762344" y="3687199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199" y="2516851"/>
            <a:ext cx="1788202" cy="1024800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6775844" y="240885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326" y="4264747"/>
            <a:ext cx="1527947" cy="898800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6775844" y="4157544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12187" y="1974854"/>
            <a:ext cx="85953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 별 표시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12187" y="3787783"/>
            <a:ext cx="85953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 별 표시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040844"/>
              </p:ext>
            </p:extLst>
          </p:nvPr>
        </p:nvGraphicFramePr>
        <p:xfrm>
          <a:off x="8801940" y="2516851"/>
          <a:ext cx="2436760" cy="1037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464646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지역명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464646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지역명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텍스트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 | CM | 12 | </a:t>
                      </a: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숫자 </a:t>
                      </a: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숫자 텍스트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 | CM | 12 | 000000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274386"/>
              </p:ext>
            </p:extLst>
          </p:nvPr>
        </p:nvGraphicFramePr>
        <p:xfrm>
          <a:off x="8801940" y="4264747"/>
          <a:ext cx="2436760" cy="1037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448ef8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지역명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448ef8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지역명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텍스트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 | CM | 12 | </a:t>
                      </a: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숫자 </a:t>
                      </a: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숫자 텍스트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 | CM | 12 | 448ef8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2682" y="4271530"/>
            <a:ext cx="3695700" cy="420052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1662682" y="3787783"/>
            <a:ext cx="260359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⑤⑥ 그림자 처리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</a:t>
            </a:r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포토샵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가이드 참고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61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7"/>
            <a:ext cx="12502800" cy="7032825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314748"/>
              </p:ext>
            </p:extLst>
          </p:nvPr>
        </p:nvGraphicFramePr>
        <p:xfrm>
          <a:off x="12763018" y="427942"/>
          <a:ext cx="4305782" cy="8738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57"/>
                <a:gridCol w="1296365"/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라인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000000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ebebeb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타이틀영역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fbfbfb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 | LM | 12 | 000000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입력필드</a:t>
                      </a:r>
                      <a:r>
                        <a:rPr lang="en-US" altLang="ko-KR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900" b="1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펼침목록</a:t>
                      </a:r>
                      <a:r>
                        <a:rPr lang="ko-KR" altLang="en-US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Normal :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; 1px | e1e1e1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LM | 12 | 898989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Select : 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; 1px | 000000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LM | 12 | 000000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▼ 아이콘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icon_select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(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펼침 시 상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하 반전 사용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sng" baseline="0" dirty="0" smtClean="0">
                          <a:solidFill>
                            <a:srgbClr val="FF505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900" b="1" u="sng" baseline="0" dirty="0" smtClean="0">
                          <a:solidFill>
                            <a:srgbClr val="FF505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입력필드 및 </a:t>
                      </a:r>
                      <a:r>
                        <a:rPr lang="ko-KR" altLang="en-US" sz="900" b="1" u="sng" baseline="0" dirty="0" err="1" smtClean="0">
                          <a:solidFill>
                            <a:srgbClr val="FF505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펼침목록의</a:t>
                      </a:r>
                      <a:r>
                        <a:rPr lang="ko-KR" altLang="en-US" sz="900" b="1" u="sng" baseline="0" dirty="0" smtClean="0">
                          <a:solidFill>
                            <a:srgbClr val="FF505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="1" u="sng" baseline="0" dirty="0" smtClean="0">
                          <a:solidFill>
                            <a:srgbClr val="FF505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Width</a:t>
                      </a:r>
                      <a:r>
                        <a:rPr lang="ko-KR" altLang="en-US" sz="900" b="1" u="sng" baseline="0" dirty="0" smtClean="0">
                          <a:solidFill>
                            <a:srgbClr val="FF505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는 각 항목에 따라 가변 적용</a:t>
                      </a:r>
                      <a:endParaRPr lang="en-US" altLang="ko-KR" sz="900" b="1" u="sng" baseline="0" dirty="0" smtClean="0">
                        <a:solidFill>
                          <a:srgbClr val="FF505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라인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000000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테이블 타이틀 영역 </a:t>
                      </a:r>
                      <a:r>
                        <a:rPr lang="en-US" altLang="ko-KR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f6f9fe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 | CM | 12 | 000000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세로 구분 라인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 1px |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ebebeb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가로 구분 라인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 1px |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ebebeb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장애발생 목록 </a:t>
                      </a:r>
                      <a:r>
                        <a:rPr lang="en-US" altLang="ko-KR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fff6f6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장애발생 </a:t>
                      </a:r>
                      <a:r>
                        <a:rPr lang="en-US" altLang="ko-KR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DCU ID </a:t>
                      </a:r>
                      <a:r>
                        <a:rPr lang="ko-KR" altLang="en-US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표시 </a:t>
                      </a:r>
                      <a:r>
                        <a:rPr lang="en-US" altLang="ko-KR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CM | 12 | f65756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아이콘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icon_alert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장애 발생된 목록의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DCU ID 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위 마우스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Rollover 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시 장애 안내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Tip 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표시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좌측 별도 가이드 참고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테이블 텍스트 기본값 </a:t>
                      </a:r>
                      <a:r>
                        <a:rPr lang="en-US" altLang="ko-KR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 | CM | 12 | 555555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전체 테두리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ebebeb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전체 텍스트 기본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CM | 12 | 000000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선택된 </a:t>
                      </a:r>
                      <a:r>
                        <a:rPr lang="en-US" altLang="ko-KR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Page :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464646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898989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CM | 12 |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아이콘 우측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◀◀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icon_page_first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◀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icon_page_prev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아이콘 좌측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▶▶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icon_page_end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▶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icon_page_next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412995"/>
              </p:ext>
            </p:extLst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DCU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리스트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 00-03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26" name="직선 화살표 연결선 25"/>
          <p:cNvCxnSpPr/>
          <p:nvPr/>
        </p:nvCxnSpPr>
        <p:spPr>
          <a:xfrm>
            <a:off x="6548582" y="941721"/>
            <a:ext cx="0" cy="7947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16676" y="1231934"/>
            <a:ext cx="130356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공통영역 가이드 참고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307899" y="1628436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415899" y="1942314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190590" y="266275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058808" y="266275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723152" y="296755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11534" y="312173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645576" y="3189789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857407" y="402106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021189" y="3629575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619080" y="3629575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6143047" y="3629575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743411" y="6880775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846563" y="4233909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6196233" y="2499016"/>
            <a:ext cx="216000" cy="216000"/>
          </a:xfrm>
          <a:prstGeom prst="ellipse">
            <a:avLst/>
          </a:prstGeom>
          <a:solidFill>
            <a:srgbClr val="FF5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68" y="7810596"/>
            <a:ext cx="1914132" cy="856800"/>
          </a:xfrm>
          <a:prstGeom prst="rect">
            <a:avLst/>
          </a:prstGeom>
        </p:spPr>
      </p:pic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845029"/>
              </p:ext>
            </p:extLst>
          </p:nvPr>
        </p:nvGraphicFramePr>
        <p:xfrm>
          <a:off x="427196" y="8555332"/>
          <a:ext cx="2436760" cy="762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000000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363636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CM | 12 | </a:t>
                      </a: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2" name="타원 61"/>
          <p:cNvSpPr/>
          <p:nvPr/>
        </p:nvSpPr>
        <p:spPr>
          <a:xfrm>
            <a:off x="975534" y="783191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8717739" y="6935894"/>
            <a:ext cx="216000" cy="216000"/>
          </a:xfrm>
          <a:prstGeom prst="ellipse">
            <a:avLst/>
          </a:prstGeom>
          <a:solidFill>
            <a:srgbClr val="FF5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818" y="7268696"/>
            <a:ext cx="1662272" cy="1024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307" y="8539056"/>
            <a:ext cx="1024228" cy="51240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448641" y="7158808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Normal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465818" y="8308224"/>
            <a:ext cx="11897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Rollover / Press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698380"/>
              </p:ext>
            </p:extLst>
          </p:nvPr>
        </p:nvGraphicFramePr>
        <p:xfrm>
          <a:off x="9943075" y="7456677"/>
          <a:ext cx="2436760" cy="1448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Normal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 Color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: 898989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테두리 라인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1px | 464646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B | CM | 14 |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Rollover / Press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</a:p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 Color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: 2dccd2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테두리 라인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1px | 23a2a7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B | CM | 14 |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8661" y="7456677"/>
            <a:ext cx="3714750" cy="201930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040560" y="7182883"/>
            <a:ext cx="974947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그림자 처리 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04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0811" y="228217"/>
            <a:ext cx="1756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Document History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639038"/>
              </p:ext>
            </p:extLst>
          </p:nvPr>
        </p:nvGraphicFramePr>
        <p:xfrm>
          <a:off x="281945" y="857251"/>
          <a:ext cx="16504911" cy="5954088"/>
        </p:xfrm>
        <a:graphic>
          <a:graphicData uri="http://schemas.openxmlformats.org/drawingml/2006/table">
            <a:tbl>
              <a:tblPr/>
              <a:tblGrid>
                <a:gridCol w="1598242"/>
                <a:gridCol w="2214814"/>
                <a:gridCol w="11008044"/>
                <a:gridCol w="1683811"/>
              </a:tblGrid>
              <a:tr h="328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항   목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      용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 성 자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8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2019.07.15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CNU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디자인가이드 최초 업데이트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이호완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9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2019.07.21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가이드 추가 및 수정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이호완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9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2019.07.31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로그인 화면 가이드 추가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(A00-01)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이호완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09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775"/>
            <a:ext cx="12502800" cy="7032825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75349"/>
              </p:ext>
            </p:extLst>
          </p:nvPr>
        </p:nvGraphicFramePr>
        <p:xfrm>
          <a:off x="12763018" y="427942"/>
          <a:ext cx="4305782" cy="885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57"/>
                <a:gridCol w="1296365"/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세로 영역 중앙에 팝업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상세가이드는 다음 페이지 참고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※ DIMM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처리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000000 | 50%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120078"/>
              </p:ext>
            </p:extLst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DCU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정보 상세보기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 00-04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타원 33"/>
          <p:cNvSpPr/>
          <p:nvPr/>
        </p:nvSpPr>
        <p:spPr>
          <a:xfrm>
            <a:off x="6726008" y="1554545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475972" y="2450473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535" y="5225906"/>
            <a:ext cx="3571875" cy="3324225"/>
          </a:xfrm>
          <a:prstGeom prst="rect">
            <a:avLst/>
          </a:prstGeom>
        </p:spPr>
      </p:pic>
      <p:cxnSp>
        <p:nvCxnSpPr>
          <p:cNvPr id="5" name="꺾인 연결선 4"/>
          <p:cNvCxnSpPr>
            <a:stCxn id="34" idx="0"/>
            <a:endCxn id="3" idx="0"/>
          </p:cNvCxnSpPr>
          <p:nvPr/>
        </p:nvCxnSpPr>
        <p:spPr>
          <a:xfrm rot="16200000" flipH="1">
            <a:off x="7432559" y="955993"/>
            <a:ext cx="3671361" cy="4868465"/>
          </a:xfrm>
          <a:prstGeom prst="bentConnector3">
            <a:avLst>
              <a:gd name="adj1" fmla="val -6227"/>
            </a:avLst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030653" y="4704807"/>
            <a:ext cx="134363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팝업 전체 그림자 처리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0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834" r="21834"/>
          <a:stretch/>
        </p:blipFill>
        <p:spPr>
          <a:xfrm>
            <a:off x="1" y="315775"/>
            <a:ext cx="9298978" cy="9285425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689520"/>
              </p:ext>
            </p:extLst>
          </p:nvPr>
        </p:nvGraphicFramePr>
        <p:xfrm>
          <a:off x="12763018" y="427942"/>
          <a:ext cx="4305782" cy="8632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57"/>
                <a:gridCol w="1296365"/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팝업 테두리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| 4785f0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타이틀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Bar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4785f0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bt_pop_close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Normal : (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기본 표시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 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4785f0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CM | 12 | 4785f0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Select : (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입력 선택 시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 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000000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CM | 12 | 000000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Disable : (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미터 목록 선택 전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테두라라인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464646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898989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 | CM | 12 | 898989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Enable : (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미터 목록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 이상 선택 시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테두라라인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b9484f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ed666e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 | CM | 12 | 898989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전체 테두리 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cccccc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항목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 | LM | 12 | 000000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fbfbfb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수정 가능 항목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e1e1e1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LM | 12 | 000000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마우스 클릭하여 입력 모드로 전환 시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000000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LM | 12 |000000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수정 불가 항목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e1e1e1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ebebeb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LM | 12 | 898989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항목 구분 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ebebeb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스크롤 바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cccccc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스크롤 버튼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Color: d7d7d7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타이틀 영역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f6f9fe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px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|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cccccc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(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세로 구분 라인 제외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 | CM | 12 | 000000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선택되지 않은 항목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체크박스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icon_check_none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LM | 12 | 898989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선택된 항목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체크박스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icon_check_ok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LM | 12 | 000000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목록 가로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세로 구분 라인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ebebeb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좌측 별도 가이드 참고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120078"/>
              </p:ext>
            </p:extLst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DCU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정보 상세보기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 00-04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타원 33"/>
          <p:cNvSpPr/>
          <p:nvPr/>
        </p:nvSpPr>
        <p:spPr>
          <a:xfrm>
            <a:off x="4630116" y="2016363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557281" y="210589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077645" y="2530763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104699" y="2530763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936626" y="2909453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726663" y="3251198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152626" y="3251198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260626" y="3592943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022053" y="4202543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20307" y="456276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542836" y="3143198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565531" y="3592943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565531" y="4039122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806053" y="7137966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044626" y="7137966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773281" y="7101605"/>
            <a:ext cx="2259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9506681" y="7093573"/>
            <a:ext cx="0" cy="70076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374775" y="7328537"/>
            <a:ext cx="110479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Bg</a:t>
            </a:r>
            <a:r>
              <a:rPr lang="en-US" altLang="ko-KR" sz="900" b="1" dirty="0">
                <a:latin typeface="맑은 고딕" panose="020B0503020000020004" pitchFamily="50" charset="-127"/>
              </a:rPr>
              <a:t> Color : f6f9fe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773281" y="7794334"/>
            <a:ext cx="2259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6774335" y="4643479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061" y="1593491"/>
            <a:ext cx="1527947" cy="5124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061" y="2583102"/>
            <a:ext cx="1527947" cy="512400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9800088" y="1291946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9800088" y="2241357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046923" y="1299787"/>
            <a:ext cx="633507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Normal 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046923" y="2241357"/>
            <a:ext cx="181492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Rollover / Press (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Enable)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208188"/>
              </p:ext>
            </p:extLst>
          </p:nvPr>
        </p:nvGraphicFramePr>
        <p:xfrm>
          <a:off x="9780888" y="3340983"/>
          <a:ext cx="2436760" cy="1585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⑭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Normal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 Color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: 898989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테두리 라인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1px | 464646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B | CM | 14 |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endParaRPr lang="en-US" altLang="ko-KR" sz="90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⑮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Rollover / Press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</a:p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 Color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: 2dccd2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테두리 라인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1px | 23a2a7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B | CM | 14 |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88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921884"/>
              </p:ext>
            </p:extLst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계량기 정보 상세보기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 00-06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4204" r="24204"/>
          <a:stretch/>
        </p:blipFill>
        <p:spPr>
          <a:xfrm>
            <a:off x="1" y="316800"/>
            <a:ext cx="8515710" cy="92844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3225549" y="540327"/>
            <a:ext cx="3843251" cy="49876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</a:rPr>
              <a:t>팝업창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사이즈 외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A00-04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디자인가이드와 동일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61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245"/>
            <a:ext cx="12505600" cy="7034400"/>
          </a:xfrm>
          <a:prstGeom prst="rect">
            <a:avLst/>
          </a:prstGeom>
        </p:spPr>
      </p:pic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925832"/>
              </p:ext>
            </p:extLst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계층구조리스트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 00-08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724006"/>
              </p:ext>
            </p:extLst>
          </p:nvPr>
        </p:nvGraphicFramePr>
        <p:xfrm>
          <a:off x="12763018" y="427942"/>
          <a:ext cx="4305782" cy="4949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57"/>
                <a:gridCol w="1296365"/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좌측부터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#0397d6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#f4a31f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#c1d72e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타이틀 텍스트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| LM | 15 |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전체 테두리 및 스크롤 바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A 00-04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의 디자인 가이드와 동일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내용 테이블 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: 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A00-03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의 디자인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가이드와 동일</a:t>
                      </a:r>
                      <a:endParaRPr lang="ko-KR" altLang="en-US" sz="9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u="sng" baseline="0" dirty="0" smtClean="0">
                        <a:solidFill>
                          <a:srgbClr val="FF505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3276226" y="3016662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060226" y="3735000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1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623674"/>
              </p:ext>
            </p:extLst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정전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복전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조회</a:t>
                      </a:r>
                      <a:r>
                        <a:rPr lang="ko-KR" altLang="en-US" sz="1000" b="1" dirty="0" smtClean="0">
                          <a:solidFill>
                            <a:srgbClr val="FF5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rgbClr val="FF5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="1" dirty="0" smtClean="0">
                          <a:solidFill>
                            <a:srgbClr val="FF5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달력 선택 영역 가이드</a:t>
                      </a:r>
                      <a:r>
                        <a:rPr lang="en-US" altLang="ko-KR" sz="1000" b="1" dirty="0" smtClean="0">
                          <a:solidFill>
                            <a:srgbClr val="FF5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000" b="1" dirty="0">
                        <a:solidFill>
                          <a:srgbClr val="FF50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 00-11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245"/>
            <a:ext cx="12505600" cy="7034400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843818"/>
              </p:ext>
            </p:extLst>
          </p:nvPr>
        </p:nvGraphicFramePr>
        <p:xfrm>
          <a:off x="12763018" y="427942"/>
          <a:ext cx="4305782" cy="4543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57"/>
                <a:gridCol w="1296365"/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Normal :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; 1px | e1e1e1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LM | 12 | 898989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달력아이콘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icon_calender</a:t>
                      </a:r>
                      <a:endParaRPr lang="en-US" altLang="ko-KR" sz="900" b="1" u="sng" baseline="0" dirty="0" smtClean="0">
                        <a:solidFill>
                          <a:srgbClr val="FF505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Select : 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테두리라인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; 1px | 000000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="0" u="none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 | LM | 12 | 000000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달력아이콘 </a:t>
                      </a:r>
                      <a:r>
                        <a:rPr lang="en-US" altLang="ko-KR" sz="900" b="0" u="none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="0" u="none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icon_calender</a:t>
                      </a:r>
                      <a:endParaRPr lang="en-US" altLang="ko-KR" sz="900" b="1" u="sng" baseline="0" dirty="0" smtClean="0">
                        <a:solidFill>
                          <a:srgbClr val="FF505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Color : 303542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전체 테두리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1px | 303542</a:t>
                      </a: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좌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아이콘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bt_cal_left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우 아이콘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bt_cal_right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년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월 텍스트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B | CM | 12 |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latin typeface="맑은 고딕" panose="020B0503020000020004" pitchFamily="50" charset="-127"/>
                          <a:ea typeface="+mn-ea"/>
                        </a:rPr>
                        <a:t>요일 </a:t>
                      </a:r>
                      <a:r>
                        <a:rPr lang="en-US" altLang="ko-KR" sz="900" b="1" dirty="0" smtClean="0"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+mn-ea"/>
                        </a:rPr>
                        <a:t>평일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R | CM | 12 | 000000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토요일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R | CM | 12 | 448ef8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일요일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R | CM | 12 | ed666e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지난일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R | CM | 12 | 000000 | 50%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+mn-ea"/>
                        </a:rPr>
                        <a:t>이후일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R | CM | 12 | 000000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+mn-ea"/>
                        </a:rPr>
                        <a:t>오늘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R | CM | 12 | </a:t>
                      </a:r>
                      <a:r>
                        <a:rPr lang="en-US" altLang="ko-KR" sz="900" b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4785f0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+mn-ea"/>
                        </a:rPr>
                        <a:t>선택된 일자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+mn-ea"/>
                        </a:rPr>
                        <a:t>및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+mn-ea"/>
                        </a:rPr>
                        <a:t>Mouse Over : </a:t>
                      </a: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Color :  </a:t>
                      </a:r>
                      <a:r>
                        <a:rPr lang="en-US" altLang="ko-KR" sz="900" b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4785f0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R | CM | 12 |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0" y="3770721"/>
            <a:ext cx="12505600" cy="35649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33" y="5233502"/>
            <a:ext cx="6489209" cy="412131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97775" y="1147156"/>
            <a:ext cx="3807229" cy="2623565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0" idx="3"/>
            <a:endCxn id="11" idx="0"/>
          </p:cNvCxnSpPr>
          <p:nvPr/>
        </p:nvCxnSpPr>
        <p:spPr>
          <a:xfrm>
            <a:off x="4705004" y="2458939"/>
            <a:ext cx="3175134" cy="2774563"/>
          </a:xfrm>
          <a:prstGeom prst="bentConnector2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6638025" y="5420908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640517" y="5420908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424517" y="5824314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9178662" y="6682153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532517" y="7544758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856517" y="7186158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42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1430" y="2394634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공통영역 정의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20731" y="3380681"/>
            <a:ext cx="1385885" cy="34647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33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7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769721" y="1720362"/>
            <a:ext cx="890337" cy="890337"/>
          </a:xfrm>
          <a:prstGeom prst="ellipse">
            <a:avLst/>
          </a:prstGeom>
          <a:solidFill>
            <a:srgbClr val="2AC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6731" y="1876988"/>
            <a:ext cx="24978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맑은 고딕" panose="020B0503020000020004" pitchFamily="50" charset="-127"/>
              </a:rPr>
              <a:t>2ac2f0 |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60% 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색상코드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알파값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알파값은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아닐 경우에만 표기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9720" y="3734157"/>
            <a:ext cx="2985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r>
              <a:rPr lang="ko-KR" altLang="en-US" sz="1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Object </a:t>
            </a:r>
            <a:r>
              <a:rPr lang="ko-KR" altLang="en-US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가이드 표시 규약</a:t>
            </a:r>
            <a:endParaRPr lang="ko-KR" altLang="en-US" sz="1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21" y="4526785"/>
            <a:ext cx="2047803" cy="1541781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1167025" y="4732231"/>
            <a:ext cx="188193" cy="1881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78832" y="5381015"/>
            <a:ext cx="188193" cy="1881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47989" y="5017134"/>
            <a:ext cx="188193" cy="1881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021844" y="5556700"/>
            <a:ext cx="188193" cy="1881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62160" y="4419850"/>
            <a:ext cx="5147563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Margin (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Padding)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좌표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(※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필요할 경우만 표시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텍스트 필드 등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가이드박스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Height / Weight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구분라인의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표기시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W*H </a:t>
            </a:r>
            <a:r>
              <a:rPr lang="en-US" altLang="ko-KR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px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|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색상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알파값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으로 표기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1*12px | </a:t>
            </a:r>
            <a:r>
              <a:rPr lang="en-US" altLang="ko-KR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ffffff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| 50%)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표현하는 버튼 등의 경우 </a:t>
            </a:r>
            <a:r>
              <a:rPr lang="en-US" altLang="ko-KR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Bg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Color,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테두리라인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Corner Round(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반지름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표기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9721" y="927734"/>
            <a:ext cx="129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sz="1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표시 규약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/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공통영역 정의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8302779" y="900601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슬라이스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 규약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779" y="1616669"/>
            <a:ext cx="1099786" cy="386400"/>
          </a:xfrm>
          <a:prstGeom prst="rect">
            <a:avLst/>
          </a:prstGeom>
        </p:spPr>
      </p:pic>
      <p:sp>
        <p:nvSpPr>
          <p:cNvPr id="36" name="타원 35"/>
          <p:cNvSpPr/>
          <p:nvPr/>
        </p:nvSpPr>
        <p:spPr>
          <a:xfrm>
            <a:off x="9580433" y="1715772"/>
            <a:ext cx="188193" cy="1881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995219" y="1616669"/>
            <a:ext cx="516679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하나에 왼쪽부터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Normal / Mouse over / Press(Release)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모두 포함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Enable / Disable (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Normal / Active)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①번과 마찬가지로 표기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각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상태값이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존재할 경우 이미지 명 표기와 함께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좌측부터 순서대로 각 이미지 영역에 대한 상태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표시값을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아래와 같이 가이드에 표기함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‘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현재 선택된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상태값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)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안에 표시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(Normal), </a:t>
            </a:r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(Mouse over),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(Press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Release), </a:t>
            </a:r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enb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(Enable),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dis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(Disable)</a:t>
            </a:r>
          </a:p>
          <a:p>
            <a:pPr>
              <a:lnSpc>
                <a:spcPct val="150000"/>
              </a:lnSpc>
            </a:pP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F1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000" b="1" dirty="0" smtClean="0">
                <a:solidFill>
                  <a:srgbClr val="F1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이미지일 경우 표시하지 않음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779" y="2239916"/>
            <a:ext cx="747183" cy="386400"/>
          </a:xfrm>
          <a:prstGeom prst="rect">
            <a:avLst/>
          </a:prstGeom>
        </p:spPr>
      </p:pic>
      <p:sp>
        <p:nvSpPr>
          <p:cNvPr id="42" name="타원 41"/>
          <p:cNvSpPr/>
          <p:nvPr/>
        </p:nvSpPr>
        <p:spPr>
          <a:xfrm>
            <a:off x="9193120" y="2339019"/>
            <a:ext cx="188193" cy="1881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678599"/>
              </p:ext>
            </p:extLst>
          </p:nvPr>
        </p:nvGraphicFramePr>
        <p:xfrm>
          <a:off x="10995219" y="4017326"/>
          <a:ext cx="4305782" cy="780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57"/>
                <a:gridCol w="1296365"/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bt_basket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</a:t>
                      </a:r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bt_basket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(dis)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dis/</a:t>
                      </a:r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enb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20" y="6322716"/>
            <a:ext cx="2047804" cy="659556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1355218" y="6322716"/>
            <a:ext cx="188193" cy="1881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05" y="7231984"/>
            <a:ext cx="2051620" cy="951616"/>
          </a:xfrm>
          <a:prstGeom prst="rect">
            <a:avLst/>
          </a:prstGeom>
        </p:spPr>
      </p:pic>
      <p:sp>
        <p:nvSpPr>
          <p:cNvPr id="43" name="타원 42"/>
          <p:cNvSpPr/>
          <p:nvPr/>
        </p:nvSpPr>
        <p:spPr>
          <a:xfrm>
            <a:off x="1728538" y="7349971"/>
            <a:ext cx="188193" cy="1881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2159" y="6033196"/>
            <a:ext cx="1402017" cy="512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050" y="6033196"/>
            <a:ext cx="1402017" cy="5124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6234547" y="6316952"/>
            <a:ext cx="323272" cy="323272"/>
          </a:xfrm>
          <a:prstGeom prst="ellipse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584221" y="6363172"/>
            <a:ext cx="9557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Corner Round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16203"/>
              </p:ext>
            </p:extLst>
          </p:nvPr>
        </p:nvGraphicFramePr>
        <p:xfrm>
          <a:off x="3462159" y="7051340"/>
          <a:ext cx="2436760" cy="1847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760"/>
              </a:tblGrid>
              <a:tr h="246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CSS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표기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Normal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icon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icon_logout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 Color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: 353b49</a:t>
                      </a:r>
                    </a:p>
                    <a:p>
                      <a:pPr latinLnBrk="1"/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Corner Round : 8px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R | RM | 14 |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endParaRPr lang="en-US" altLang="ko-KR" sz="90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Rollover / Press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</a:p>
                    <a:p>
                      <a:pPr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icon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icon_logout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 Color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: 4785f0</a:t>
                      </a:r>
                    </a:p>
                    <a:p>
                      <a:pPr latinLnBrk="1"/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Corner Round : 8px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R | RM | 14 |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396183" y="7196367"/>
            <a:ext cx="85344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※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이미지 표기 예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0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bt_menu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 | 60% (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이미지 명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|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알파값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※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알파값은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100%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가 아닐 경우에만 표기</a:t>
            </a: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※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이미지 포맷은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‘</a:t>
            </a:r>
            <a:r>
              <a:rPr lang="en-US" altLang="ko-KR" sz="10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png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’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로 통일하나 </a:t>
            </a:r>
            <a:r>
              <a:rPr lang="en-US" altLang="ko-KR" sz="10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Bg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이미지 등에 다른 파일 포맷이 사용될 경우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이미지명에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 표기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예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 : bg_main.jpg)</a:t>
            </a:r>
          </a:p>
          <a:p>
            <a:pPr lvl="0">
              <a:lnSpc>
                <a:spcPct val="150000"/>
              </a:lnSpc>
            </a:pP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solidFill>
                  <a:srgbClr val="F15959"/>
                </a:solidFill>
                <a:latin typeface="맑은 고딕" panose="020B0503020000020004" pitchFamily="50" charset="-127"/>
              </a:rPr>
              <a:t>※ </a:t>
            </a:r>
            <a:r>
              <a:rPr lang="ko-KR" altLang="en-US" sz="1000" b="1" dirty="0">
                <a:solidFill>
                  <a:srgbClr val="F15959"/>
                </a:solidFill>
                <a:latin typeface="맑은 고딕" panose="020B0503020000020004" pitchFamily="50" charset="-127"/>
              </a:rPr>
              <a:t>모든 사이즈 및 여백 등은 </a:t>
            </a:r>
            <a:r>
              <a:rPr lang="en-US" altLang="ko-KR" sz="1000" b="1" dirty="0" err="1">
                <a:solidFill>
                  <a:srgbClr val="F15959"/>
                </a:solidFill>
                <a:latin typeface="맑은 고딕" panose="020B0503020000020004" pitchFamily="50" charset="-127"/>
              </a:rPr>
              <a:t>px</a:t>
            </a:r>
            <a:r>
              <a:rPr lang="en-US" altLang="ko-KR" sz="1000" b="1" dirty="0">
                <a:solidFill>
                  <a:srgbClr val="F15959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000" b="1" dirty="0">
                <a:solidFill>
                  <a:srgbClr val="F15959"/>
                </a:solidFill>
                <a:latin typeface="맑은 고딕" panose="020B0503020000020004" pitchFamily="50" charset="-127"/>
              </a:rPr>
              <a:t>로 표기</a:t>
            </a:r>
            <a:endParaRPr lang="en-US" altLang="ko-KR" sz="1000" b="1" dirty="0">
              <a:solidFill>
                <a:srgbClr val="F15959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>
                <a:solidFill>
                  <a:srgbClr val="F15959"/>
                </a:solidFill>
                <a:latin typeface="맑은 고딕" panose="020B0503020000020004" pitchFamily="50" charset="-127"/>
              </a:rPr>
              <a:t>※ </a:t>
            </a:r>
            <a:r>
              <a:rPr lang="ko-KR" altLang="en-US" sz="1000" b="1" dirty="0">
                <a:solidFill>
                  <a:srgbClr val="F15959"/>
                </a:solidFill>
                <a:latin typeface="맑은 고딕" panose="020B0503020000020004" pitchFamily="50" charset="-127"/>
              </a:rPr>
              <a:t>모든 </a:t>
            </a:r>
            <a:r>
              <a:rPr lang="ko-KR" altLang="en-US" sz="1000" b="1" dirty="0" err="1">
                <a:solidFill>
                  <a:srgbClr val="F15959"/>
                </a:solidFill>
                <a:latin typeface="맑은 고딕" panose="020B0503020000020004" pitchFamily="50" charset="-127"/>
              </a:rPr>
              <a:t>그리드</a:t>
            </a:r>
            <a:r>
              <a:rPr lang="ko-KR" altLang="en-US" sz="1000" b="1" dirty="0">
                <a:solidFill>
                  <a:srgbClr val="F15959"/>
                </a:solidFill>
                <a:latin typeface="맑은 고딕" panose="020B0503020000020004" pitchFamily="50" charset="-127"/>
              </a:rPr>
              <a:t> 및 가이드는 </a:t>
            </a:r>
            <a:r>
              <a:rPr lang="en-US" altLang="ko-KR" sz="1000" b="1" dirty="0">
                <a:solidFill>
                  <a:srgbClr val="F15959"/>
                </a:solidFill>
                <a:latin typeface="맑은 고딕" panose="020B0503020000020004" pitchFamily="50" charset="-127"/>
              </a:rPr>
              <a:t>5x </a:t>
            </a:r>
            <a:r>
              <a:rPr lang="ko-KR" altLang="en-US" sz="1000" b="1" dirty="0">
                <a:solidFill>
                  <a:srgbClr val="F15959"/>
                </a:solidFill>
                <a:latin typeface="맑은 고딕" panose="020B0503020000020004" pitchFamily="50" charset="-127"/>
              </a:rPr>
              <a:t>또는 </a:t>
            </a:r>
            <a:r>
              <a:rPr lang="en-US" altLang="ko-KR" sz="1000" b="1" dirty="0">
                <a:solidFill>
                  <a:srgbClr val="F15959"/>
                </a:solidFill>
                <a:latin typeface="맑은 고딕" panose="020B0503020000020004" pitchFamily="50" charset="-127"/>
              </a:rPr>
              <a:t>10px</a:t>
            </a:r>
            <a:r>
              <a:rPr lang="ko-KR" altLang="en-US" sz="1000" b="1" dirty="0">
                <a:solidFill>
                  <a:srgbClr val="F15959"/>
                </a:solidFill>
                <a:latin typeface="맑은 고딕" panose="020B0503020000020004" pitchFamily="50" charset="-127"/>
              </a:rPr>
              <a:t>의 배수로 적용되어 있음</a:t>
            </a:r>
            <a:r>
              <a:rPr lang="en-US" altLang="ko-KR" sz="1000" b="1" dirty="0">
                <a:solidFill>
                  <a:srgbClr val="F15959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58820" y="6574806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Normal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60050" y="6574806"/>
            <a:ext cx="11897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Rollover / Press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9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769721" y="927734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폰트 정의</a:t>
            </a: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972499"/>
              </p:ext>
            </p:extLst>
          </p:nvPr>
        </p:nvGraphicFramePr>
        <p:xfrm>
          <a:off x="769721" y="1424481"/>
          <a:ext cx="1287409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242"/>
                <a:gridCol w="1985242"/>
                <a:gridCol w="1985242"/>
                <a:gridCol w="1985242"/>
                <a:gridCol w="4933123"/>
              </a:tblGrid>
              <a:tr h="226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6344">
                <a:tc rowSpan="8"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공통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나눔고딕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네이버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무료 폰트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한글 기본값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6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Regular 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6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Bold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6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Extra Bold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6344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Roboto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구글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무료 폰트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숫자 또는 영문에 사용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6344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Regular 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6344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6344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Bold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769721" y="4461450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표시 기본 규약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458626"/>
              </p:ext>
            </p:extLst>
          </p:nvPr>
        </p:nvGraphicFramePr>
        <p:xfrm>
          <a:off x="769721" y="4967538"/>
          <a:ext cx="12896481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687"/>
                <a:gridCol w="1846504"/>
                <a:gridCol w="4418942"/>
                <a:gridCol w="4281348"/>
              </a:tblGrid>
              <a:tr h="2263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Font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 규약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6344">
                <a:tc rowSpan="4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나눔고딕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싱글라인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텍스트 필드일 경우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 | C | 24 | 2f343 | 60%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(Type) |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싱글라인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정렬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색상코드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 (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알파값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멀티라인 텍스트 필드일 경우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 | CT | 24 | 2f343 | 50%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(Type) |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멀티라인 정렬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|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사이즈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|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색상코드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| (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알파값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marL="171450" marR="0" lvl="0" indent="-171450" algn="l" defTabSz="128016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Type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L(Light), R(Regular), B(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Blod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), M(Medium), EB(Extra Bold)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 표기함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l" defTabSz="128016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Roboto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폰트의 경우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(Type)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앞에 별도 표기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예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RBT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| R | 24 | 2f343 | 60% </a:t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0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10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기본폰트 </a:t>
                      </a:r>
                      <a:r>
                        <a:rPr lang="en-US" altLang="ko-KR" sz="10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‘</a:t>
                      </a:r>
                      <a:r>
                        <a:rPr lang="ko-KR" altLang="en-US" sz="1000" b="1" u="sng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나눔고딕</a:t>
                      </a:r>
                      <a:r>
                        <a:rPr lang="en-US" altLang="ko-KR" sz="10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’</a:t>
                      </a:r>
                      <a:r>
                        <a:rPr lang="ko-KR" altLang="en-US" sz="10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은</a:t>
                      </a:r>
                      <a:r>
                        <a:rPr lang="en-US" altLang="ko-KR" sz="10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별도 표기 하지 않음</a:t>
                      </a:r>
                      <a:endParaRPr lang="en-US" altLang="ko-KR" sz="1000" b="1" u="sng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C(Center), L(Left), R(Right)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표기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멀티라인은 아래 내용 참고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사이즈는 </a:t>
                      </a:r>
                      <a:r>
                        <a:rPr lang="en-US" altLang="ko-KR" sz="1000" b="1" u="sng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</a:t>
                      </a:r>
                      <a:r>
                        <a:rPr lang="en-US" altLang="ko-KR" sz="10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단위로 표시 </a:t>
                      </a:r>
                      <a:r>
                        <a:rPr lang="en-US" altLang="ko-KR" sz="10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u="sng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포토샵</a:t>
                      </a:r>
                      <a:r>
                        <a:rPr lang="ko-KR" altLang="en-US" sz="10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상에서 </a:t>
                      </a:r>
                      <a:r>
                        <a:rPr lang="en-US" altLang="ko-KR" sz="1000" b="1" u="sng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</a:t>
                      </a:r>
                      <a:r>
                        <a:rPr lang="ko-KR" altLang="en-US" sz="10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000" b="1" u="sng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px</a:t>
                      </a:r>
                      <a:r>
                        <a:rPr lang="ko-KR" altLang="en-US" sz="10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동일함</a:t>
                      </a:r>
                      <a:r>
                        <a:rPr lang="en-US" altLang="ko-KR" sz="1000" b="1" u="sng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알파값은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아닐 경우에만 표기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6344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Regular 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6344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Bold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6344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Extra Bold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6344"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Roboto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Light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6344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Regular 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6344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Medium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6344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Bold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856231" y="7436907"/>
            <a:ext cx="806663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000" b="1" dirty="0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000" b="1" dirty="0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000" b="1" dirty="0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000" b="1" dirty="0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err="1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나눔고딕을</a:t>
            </a:r>
            <a:r>
              <a:rPr lang="ko-KR" altLang="en-US" sz="1000" b="1" dirty="0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기본으로 구성하고 일부 영문 및 숫자 등에 </a:t>
            </a:r>
            <a:r>
              <a:rPr lang="en-US" altLang="ko-KR" sz="1000" b="1" dirty="0" err="1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Roboto</a:t>
            </a:r>
            <a:r>
              <a:rPr lang="en-US" altLang="ko-KR" sz="1000" b="1" dirty="0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rgbClr val="FF5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1000" b="1" dirty="0" smtClean="0">
              <a:solidFill>
                <a:srgbClr val="FF5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멀티라인 텍스트필드의 경우 가로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정렬값은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가로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C(center)/L(Left)/R(Right)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세로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T(Top), M(middle), B(Bottom)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조합으로 표시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가로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왼쪽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세로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윗쪽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정렬일 경우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LT /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가로 중앙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세로 중앙 정렬일 경우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CM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9721" y="3771793"/>
            <a:ext cx="43492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Roboto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사용 시 별도 표기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ex} </a:t>
            </a:r>
            <a:r>
              <a:rPr lang="en-US" altLang="ko-KR" sz="1000" b="1" u="sng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RBT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| B | CM | 24 | 000000454</a:t>
            </a:r>
            <a:endParaRPr lang="ko-KR" altLang="en-US" sz="10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공통영역 정의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898" y="7436907"/>
            <a:ext cx="2095500" cy="21050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419621" y="7463926"/>
            <a:ext cx="2026517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 smtClean="0">
                <a:solidFill>
                  <a:srgbClr val="F15959"/>
                </a:solidFill>
                <a:latin typeface="맑은 고딕" panose="020B0503020000020004" pitchFamily="50" charset="-127"/>
              </a:rPr>
              <a:t>①</a:t>
            </a:r>
            <a:r>
              <a:rPr lang="en-US" altLang="ko-KR" sz="1100" b="1" dirty="0" smtClean="0">
                <a:solidFill>
                  <a:srgbClr val="F15959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b="1" dirty="0">
                <a:solidFill>
                  <a:srgbClr val="F15959"/>
                </a:solidFill>
                <a:latin typeface="맑은 고딕" panose="020B0503020000020004" pitchFamily="50" charset="-127"/>
              </a:rPr>
              <a:t>폰트 </a:t>
            </a:r>
            <a:r>
              <a:rPr lang="ko-KR" altLang="en-US" sz="1100" b="1" dirty="0" smtClean="0">
                <a:solidFill>
                  <a:srgbClr val="F15959"/>
                </a:solidFill>
                <a:latin typeface="맑은 고딕" panose="020B0503020000020004" pitchFamily="50" charset="-127"/>
              </a:rPr>
              <a:t>사이즈는 </a:t>
            </a:r>
            <a:r>
              <a:rPr lang="ko-KR" altLang="en-US" sz="1100" b="1" dirty="0" err="1" smtClean="0">
                <a:solidFill>
                  <a:srgbClr val="F15959"/>
                </a:solidFill>
                <a:latin typeface="맑은 고딕" panose="020B0503020000020004" pitchFamily="50" charset="-127"/>
              </a:rPr>
              <a:t>포토샵에서</a:t>
            </a:r>
            <a:endParaRPr lang="en-US" altLang="ko-KR" sz="1100" b="1" dirty="0" smtClean="0">
              <a:solidFill>
                <a:srgbClr val="F15959"/>
              </a:solidFill>
              <a:latin typeface="맑은 고딕" panose="020B0503020000020004" pitchFamily="50" charset="-127"/>
            </a:endParaRPr>
          </a:p>
          <a:p>
            <a:r>
              <a:rPr lang="ko-KR" altLang="en-US" sz="1100" b="1" dirty="0" smtClean="0">
                <a:solidFill>
                  <a:srgbClr val="F15959"/>
                </a:solidFill>
                <a:latin typeface="맑은 고딕" panose="020B0503020000020004" pitchFamily="50" charset="-127"/>
              </a:rPr>
              <a:t>표기된 </a:t>
            </a:r>
            <a:r>
              <a:rPr lang="en-US" altLang="ko-KR" sz="1100" b="1" dirty="0" err="1">
                <a:solidFill>
                  <a:srgbClr val="F15959"/>
                </a:solidFill>
                <a:latin typeface="맑은 고딕" panose="020B0503020000020004" pitchFamily="50" charset="-127"/>
              </a:rPr>
              <a:t>pt</a:t>
            </a:r>
            <a:r>
              <a:rPr lang="ko-KR" altLang="en-US" sz="1100" b="1" dirty="0">
                <a:solidFill>
                  <a:srgbClr val="F15959"/>
                </a:solidFill>
                <a:latin typeface="맑은 고딕" panose="020B0503020000020004" pitchFamily="50" charset="-127"/>
              </a:rPr>
              <a:t>로 표시함</a:t>
            </a:r>
            <a:r>
              <a:rPr lang="en-US" altLang="ko-KR" sz="1100" b="1" dirty="0" smtClean="0">
                <a:solidFill>
                  <a:srgbClr val="F15959"/>
                </a:solidFill>
                <a:latin typeface="맑은 고딕" panose="020B0503020000020004" pitchFamily="50" charset="-127"/>
              </a:rPr>
              <a:t>.</a:t>
            </a:r>
          </a:p>
          <a:p>
            <a:endParaRPr lang="en-US" altLang="ko-KR" sz="1100" b="1" dirty="0" smtClean="0">
              <a:solidFill>
                <a:srgbClr val="F15959"/>
              </a:solidFill>
              <a:latin typeface="맑은 고딕" panose="020B0503020000020004" pitchFamily="50" charset="-127"/>
            </a:endParaRPr>
          </a:p>
          <a:p>
            <a:r>
              <a:rPr lang="ko-KR" altLang="en-US" sz="1100" b="1" dirty="0" smtClean="0">
                <a:solidFill>
                  <a:srgbClr val="F15959"/>
                </a:solidFill>
                <a:latin typeface="맑은 고딕" panose="020B0503020000020004" pitchFamily="50" charset="-127"/>
              </a:rPr>
              <a:t>②</a:t>
            </a:r>
            <a:r>
              <a:rPr lang="en-US" altLang="ko-KR" sz="1100" b="1" dirty="0" smtClean="0">
                <a:solidFill>
                  <a:srgbClr val="F15959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b="1" dirty="0" err="1" smtClean="0">
                <a:solidFill>
                  <a:srgbClr val="F15959"/>
                </a:solidFill>
                <a:latin typeface="맑은 고딕" panose="020B0503020000020004" pitchFamily="50" charset="-127"/>
              </a:rPr>
              <a:t>줄간격</a:t>
            </a:r>
            <a:r>
              <a:rPr lang="ko-KR" altLang="en-US" sz="1100" b="1" dirty="0" smtClean="0">
                <a:solidFill>
                  <a:srgbClr val="F15959"/>
                </a:solidFill>
                <a:latin typeface="맑은 고딕" panose="020B0503020000020004" pitchFamily="50" charset="-127"/>
              </a:rPr>
              <a:t> 기본값은 폰트의</a:t>
            </a:r>
            <a:endParaRPr lang="en-US" altLang="ko-KR" sz="1100" b="1" dirty="0" smtClean="0">
              <a:solidFill>
                <a:srgbClr val="F15959"/>
              </a:solidFill>
              <a:latin typeface="맑은 고딕" panose="020B0503020000020004" pitchFamily="50" charset="-127"/>
            </a:endParaRPr>
          </a:p>
          <a:p>
            <a:r>
              <a:rPr lang="ko-KR" altLang="en-US" sz="1100" b="1" dirty="0" smtClean="0">
                <a:solidFill>
                  <a:srgbClr val="F15959"/>
                </a:solidFill>
                <a:latin typeface="맑은 고딕" panose="020B0503020000020004" pitchFamily="50" charset="-127"/>
              </a:rPr>
              <a:t>기본값에 따르며 </a:t>
            </a:r>
            <a:r>
              <a:rPr lang="ko-KR" altLang="en-US" sz="1100" b="1" dirty="0" err="1" smtClean="0">
                <a:solidFill>
                  <a:srgbClr val="F15959"/>
                </a:solidFill>
                <a:latin typeface="맑은 고딕" panose="020B0503020000020004" pitchFamily="50" charset="-127"/>
              </a:rPr>
              <a:t>줄간격이</a:t>
            </a:r>
            <a:endParaRPr lang="en-US" altLang="ko-KR" sz="1100" b="1" dirty="0" smtClean="0">
              <a:solidFill>
                <a:srgbClr val="F15959"/>
              </a:solidFill>
              <a:latin typeface="맑은 고딕" panose="020B0503020000020004" pitchFamily="50" charset="-127"/>
            </a:endParaRPr>
          </a:p>
          <a:p>
            <a:r>
              <a:rPr lang="ko-KR" altLang="en-US" sz="1100" b="1" dirty="0" smtClean="0">
                <a:solidFill>
                  <a:srgbClr val="F15959"/>
                </a:solidFill>
                <a:latin typeface="맑은 고딕" panose="020B0503020000020004" pitchFamily="50" charset="-127"/>
              </a:rPr>
              <a:t>별도로 필요한 경우 각 폰트</a:t>
            </a:r>
            <a:endParaRPr lang="en-US" altLang="ko-KR" sz="1100" b="1" dirty="0" smtClean="0">
              <a:solidFill>
                <a:srgbClr val="F15959"/>
              </a:solidFill>
              <a:latin typeface="맑은 고딕" panose="020B0503020000020004" pitchFamily="50" charset="-127"/>
            </a:endParaRPr>
          </a:p>
          <a:p>
            <a:r>
              <a:rPr lang="ko-KR" altLang="en-US" sz="1100" b="1" dirty="0" smtClean="0">
                <a:solidFill>
                  <a:srgbClr val="F15959"/>
                </a:solidFill>
                <a:latin typeface="맑은 고딕" panose="020B0503020000020004" pitchFamily="50" charset="-127"/>
              </a:rPr>
              <a:t>가이드에 추가로 기재</a:t>
            </a:r>
            <a:endParaRPr lang="en-US" altLang="ko-KR" sz="1100" b="1" dirty="0" smtClean="0">
              <a:solidFill>
                <a:srgbClr val="F15959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822944" y="7759809"/>
            <a:ext cx="910388" cy="253321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933287" y="7958993"/>
            <a:ext cx="910388" cy="253321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933287" y="7715516"/>
            <a:ext cx="910388" cy="253321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2271593" y="7607516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3774537" y="7607516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774537" y="8106585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0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769721" y="927734"/>
            <a:ext cx="2953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레이아웃 구조 </a:t>
            </a:r>
            <a:r>
              <a:rPr lang="en-US" altLang="ko-KR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</a:t>
            </a:r>
            <a:r>
              <a:rPr lang="en-US" altLang="ko-KR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sz="1200" b="1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</a:t>
            </a:r>
            <a:r>
              <a:rPr lang="en-US" altLang="ko-KR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u="sng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공통영역 정의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69721" y="1606061"/>
            <a:ext cx="7197969" cy="783455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69721" y="1606061"/>
            <a:ext cx="7197969" cy="82061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Top Bar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8181452" y="1606061"/>
            <a:ext cx="0" cy="8206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894864" y="1606061"/>
            <a:ext cx="628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894864" y="2424373"/>
            <a:ext cx="628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09189" y="1893257"/>
            <a:ext cx="5613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100 </a:t>
            </a:r>
            <a:r>
              <a:rPr lang="en-US" altLang="ko-KR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809083" y="1893257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56193" y="1510840"/>
            <a:ext cx="196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Top Bar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공통영역 상세 가이드 참고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LNB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공통영역 상세 가이드 참고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Dashboard</a:t>
            </a:r>
            <a:b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latin typeface="맑은 고딕" panose="020B0503020000020004" pitchFamily="50" charset="-127"/>
              </a:rPr>
              <a:t>상세 </a:t>
            </a:r>
            <a:r>
              <a:rPr lang="ko-KR" altLang="en-US" sz="1000" dirty="0">
                <a:latin typeface="맑은 고딕" panose="020B0503020000020004" pitchFamily="50" charset="-127"/>
              </a:rPr>
              <a:t>가이드 참고 </a:t>
            </a:r>
            <a:endParaRPr lang="en-US" altLang="ko-KR" sz="1000" dirty="0" smtClean="0">
              <a:latin typeface="맑은 고딕" panose="020B0503020000020004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69721" y="4465482"/>
            <a:ext cx="86313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40641" y="4342371"/>
            <a:ext cx="52129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120px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69722" y="2433609"/>
            <a:ext cx="863136" cy="700269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LNB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77786" y="2713873"/>
            <a:ext cx="5870121" cy="645462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Dashboard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1632858" y="3046553"/>
            <a:ext cx="24492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528337" y="3159232"/>
            <a:ext cx="45397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30px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7725122" y="3046553"/>
            <a:ext cx="24492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620601" y="3159232"/>
            <a:ext cx="45397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30px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>
            <a:off x="4548345" y="2424373"/>
            <a:ext cx="0" cy="2895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636397" y="2460949"/>
            <a:ext cx="4940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 </a:t>
            </a:r>
            <a:r>
              <a:rPr lang="en-US" altLang="ko-KR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4548345" y="9168891"/>
            <a:ext cx="0" cy="2895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636397" y="9205467"/>
            <a:ext cx="4940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 </a:t>
            </a:r>
            <a:r>
              <a:rPr lang="en-US" altLang="ko-KR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877786" y="5461907"/>
            <a:ext cx="587012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1093289" y="5469323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5306878" y="5826954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92525" y="5346491"/>
            <a:ext cx="41549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가변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09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877786" y="2779784"/>
            <a:ext cx="5870121" cy="711561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Title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 Menu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9721" y="927734"/>
            <a:ext cx="235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레이아웃 구조 </a:t>
            </a:r>
            <a:r>
              <a:rPr lang="en-US" altLang="ko-KR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Sub </a:t>
            </a:r>
            <a:r>
              <a:rPr lang="ko-KR" altLang="en-US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공통영역 정의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69721" y="1606061"/>
            <a:ext cx="7197969" cy="783455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69721" y="1606061"/>
            <a:ext cx="7197969" cy="82061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Top Bar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8181452" y="1606061"/>
            <a:ext cx="0" cy="8206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894864" y="1606061"/>
            <a:ext cx="628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894864" y="2424373"/>
            <a:ext cx="628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09189" y="1893257"/>
            <a:ext cx="5613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100 </a:t>
            </a:r>
            <a:r>
              <a:rPr lang="en-US" altLang="ko-KR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56193" y="1510840"/>
            <a:ext cx="196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Location Bar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공통영역 상세 가이드 참고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Title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Sub Menu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공통영역 상세 가이드 참고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b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latin typeface="맑은 고딕" panose="020B0503020000020004" pitchFamily="50" charset="-127"/>
              </a:rPr>
              <a:t>상세 </a:t>
            </a:r>
            <a:r>
              <a:rPr lang="ko-KR" altLang="en-US" sz="1000" dirty="0">
                <a:latin typeface="맑은 고딕" panose="020B0503020000020004" pitchFamily="50" charset="-127"/>
              </a:rPr>
              <a:t>가이드 참고 </a:t>
            </a:r>
            <a:endParaRPr lang="en-US" altLang="ko-KR" sz="1000" dirty="0" smtClean="0">
              <a:latin typeface="맑은 고딕" panose="020B0503020000020004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69721" y="4465482"/>
            <a:ext cx="86313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40641" y="4342371"/>
            <a:ext cx="52129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120px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69722" y="2433609"/>
            <a:ext cx="863136" cy="700269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LNB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877786" y="2780183"/>
            <a:ext cx="5870121" cy="6388309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1632858" y="3046553"/>
            <a:ext cx="24492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528337" y="3159232"/>
            <a:ext cx="45397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30px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7725122" y="3046553"/>
            <a:ext cx="24492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620601" y="3159232"/>
            <a:ext cx="45397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30px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4548345" y="9168891"/>
            <a:ext cx="0" cy="2895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636397" y="9205467"/>
            <a:ext cx="4940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 </a:t>
            </a:r>
            <a:r>
              <a:rPr lang="en-US" altLang="ko-KR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877786" y="5461907"/>
            <a:ext cx="587012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592525" y="5346491"/>
            <a:ext cx="41549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가변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32858" y="2432513"/>
            <a:ext cx="6334832" cy="347671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Location bar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7894864" y="2780183"/>
            <a:ext cx="628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8181452" y="2420362"/>
            <a:ext cx="0" cy="3598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209189" y="2479898"/>
            <a:ext cx="4940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40 </a:t>
            </a:r>
            <a:r>
              <a:rPr lang="en-US" altLang="ko-KR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062065" y="2768469"/>
            <a:ext cx="0" cy="7228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089802" y="3012039"/>
            <a:ext cx="4940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80 </a:t>
            </a:r>
            <a:r>
              <a:rPr lang="en-US" altLang="ko-KR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427919" y="246507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508997" y="304288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319919" y="5826954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6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" b="36663"/>
          <a:stretch/>
        </p:blipFill>
        <p:spPr>
          <a:xfrm>
            <a:off x="0" y="2692041"/>
            <a:ext cx="17068800" cy="90090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공통영역 정의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769721" y="927734"/>
            <a:ext cx="1966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Top Bar </a:t>
            </a:r>
            <a:r>
              <a:rPr lang="ko-KR" altLang="en-US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</a:t>
            </a:r>
            <a:r>
              <a:rPr lang="en-US" altLang="ko-KR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공통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69721" y="1466850"/>
            <a:ext cx="1411504" cy="36437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Top Bar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226105"/>
              </p:ext>
            </p:extLst>
          </p:nvPr>
        </p:nvGraphicFramePr>
        <p:xfrm>
          <a:off x="444471" y="5939739"/>
          <a:ext cx="4305782" cy="3111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57"/>
                <a:gridCol w="1296365"/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logo_home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icon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icon_pf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Bg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Color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: 2dccd2</a:t>
                      </a:r>
                    </a:p>
                    <a:p>
                      <a:pPr latinLnBrk="1"/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Corner Rounded : 8px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R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| RM | 15 | 000000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님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R | RM | 15 | 898989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Normal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icon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icon_logout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 Color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: 353b49</a:t>
                      </a:r>
                    </a:p>
                    <a:p>
                      <a:pPr latinLnBrk="1"/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Corner Rounded : 8px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R | RM | 14 |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Rollover / Press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</a:p>
                    <a:p>
                      <a:pPr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icon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: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icon_logout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+mn-ea"/>
                        </a:rPr>
                        <a:t>Bg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 Color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: 4785f0</a:t>
                      </a:r>
                    </a:p>
                    <a:p>
                      <a:pPr latinLnBrk="1"/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Corner Rounded : 8px</a:t>
                      </a:r>
                    </a:p>
                    <a:p>
                      <a:pPr latinLnBrk="1"/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텍스트 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R | RM | 14 |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ffffff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+mn-ea"/>
                        </a:rPr>
                        <a:t>구분 라인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: 1px | f4f4f4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6" name="직선 연결선 75"/>
          <p:cNvCxnSpPr/>
          <p:nvPr/>
        </p:nvCxnSpPr>
        <p:spPr>
          <a:xfrm>
            <a:off x="8534400" y="1412830"/>
            <a:ext cx="0" cy="3822747"/>
          </a:xfrm>
          <a:prstGeom prst="line">
            <a:avLst/>
          </a:prstGeom>
          <a:ln>
            <a:solidFill>
              <a:srgbClr val="F15959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241695" y="1087788"/>
            <a:ext cx="58541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1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Center</a:t>
            </a:r>
            <a:endParaRPr lang="ko-KR" altLang="en-US" sz="1000" b="1" dirty="0">
              <a:solidFill>
                <a:srgbClr val="F1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1426701" y="2856606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8" name="직선 연결선 87"/>
          <p:cNvCxnSpPr/>
          <p:nvPr/>
        </p:nvCxnSpPr>
        <p:spPr>
          <a:xfrm>
            <a:off x="2736157" y="2001688"/>
            <a:ext cx="0" cy="3084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>
            <a:off x="0" y="4812876"/>
            <a:ext cx="273615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010428" y="4698959"/>
            <a:ext cx="74251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좌측 정렬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14283871" y="2001688"/>
            <a:ext cx="0" cy="3084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4283871" y="4812876"/>
            <a:ext cx="278492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5305080" y="4698959"/>
            <a:ext cx="74251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우측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정렬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14332643" y="2717147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15048880" y="2832243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6176058" y="2741335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282" y="7758654"/>
            <a:ext cx="1402017" cy="512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173" y="7758654"/>
            <a:ext cx="1402017" cy="5124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855943" y="7415316"/>
            <a:ext cx="7264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Normal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57173" y="7415316"/>
            <a:ext cx="11897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Rollover / Press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297192" y="3433198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60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249" y="301244"/>
            <a:ext cx="1429964" cy="9299955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9339476" y="506489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" y="5839"/>
          <a:ext cx="17068801" cy="295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335"/>
                <a:gridCol w="3770696"/>
                <a:gridCol w="1915795"/>
                <a:gridCol w="1915795"/>
                <a:gridCol w="1915795"/>
                <a:gridCol w="1915795"/>
                <a:gridCol w="1915795"/>
                <a:gridCol w="1915795"/>
              </a:tblGrid>
              <a:tr h="295406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공통영역 정의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8016" marR="128016" marT="55329" marB="55329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769721" y="927734"/>
            <a:ext cx="1704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LNB </a:t>
            </a:r>
            <a:r>
              <a:rPr lang="ko-KR" altLang="en-US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영역 </a:t>
            </a:r>
            <a:r>
              <a:rPr lang="en-US" altLang="ko-KR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공통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69721" y="1466850"/>
            <a:ext cx="1411504" cy="36437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LNB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085798"/>
              </p:ext>
            </p:extLst>
          </p:nvPr>
        </p:nvGraphicFramePr>
        <p:xfrm>
          <a:off x="4613275" y="6447739"/>
          <a:ext cx="4305782" cy="1908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657"/>
                <a:gridCol w="1296365"/>
                <a:gridCol w="2436760"/>
              </a:tblGrid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아이콘 상단부터 </a:t>
                      </a:r>
                      <a:r>
                        <a:rPr lang="en-US" altLang="ko-KR" sz="9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icon_lnb01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~ 04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 | CM | 14 | </a:t>
                      </a:r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ffffff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구분라인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1px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| </a:t>
                      </a:r>
                      <a:r>
                        <a:rPr lang="en-US" altLang="ko-KR" sz="9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ffffff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| 20%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Bg</a:t>
                      </a: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+mn-ea"/>
                        </a:rPr>
                        <a:t> Color : 2dccd2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0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선택된 경우 </a:t>
                      </a:r>
                      <a:r>
                        <a:rPr lang="en-US" altLang="ko-KR" sz="9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latinLnBrk="1"/>
                      <a:r>
                        <a:rPr lang="en-US" altLang="ko-KR" sz="9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lang="en-US" altLang="ko-KR" sz="900" b="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  <a:r>
                        <a:rPr lang="en-US" altLang="ko-KR" sz="900" b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 Color : 4785f0</a:t>
                      </a:r>
                    </a:p>
                    <a:p>
                      <a:pPr latinLnBrk="1"/>
                      <a:r>
                        <a:rPr lang="ko-KR" altLang="en-US" sz="900" b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우측 아이콘 </a:t>
                      </a:r>
                      <a:r>
                        <a:rPr lang="en-US" altLang="ko-KR" sz="900" b="0" baseline="0" dirty="0" smtClean="0"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900" b="0" baseline="0" dirty="0" err="1" smtClean="0">
                          <a:latin typeface="맑은 고딕" panose="020B0503020000020004" pitchFamily="50" charset="-127"/>
                          <a:ea typeface="+mn-ea"/>
                        </a:rPr>
                        <a:t>icon_lnb_select</a:t>
                      </a:r>
                      <a:endParaRPr lang="ko-KR" altLang="en-US" sz="9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226" y="301245"/>
            <a:ext cx="1138770" cy="9299955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3237028" y="488651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180081" y="1000057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180081" y="1295463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10611" y="5914866"/>
            <a:ext cx="216000" cy="216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41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0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15766</TotalTime>
  <Words>2976</Words>
  <Application>Microsoft Office PowerPoint</Application>
  <PresentationFormat>사용자 지정</PresentationFormat>
  <Paragraphs>876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nadia</dc:creator>
  <cp:lastModifiedBy>nadia</cp:lastModifiedBy>
  <cp:revision>1089</cp:revision>
  <dcterms:created xsi:type="dcterms:W3CDTF">2013-09-09T18:24:27Z</dcterms:created>
  <dcterms:modified xsi:type="dcterms:W3CDTF">2019-07-31T09:48:16Z</dcterms:modified>
</cp:coreProperties>
</file>